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7" r:id="rId2"/>
    <p:sldId id="283" r:id="rId3"/>
    <p:sldId id="259" r:id="rId4"/>
    <p:sldId id="315" r:id="rId5"/>
    <p:sldId id="302" r:id="rId6"/>
    <p:sldId id="316" r:id="rId7"/>
    <p:sldId id="317" r:id="rId8"/>
    <p:sldId id="318" r:id="rId9"/>
    <p:sldId id="319" r:id="rId10"/>
    <p:sldId id="261" r:id="rId11"/>
    <p:sldId id="320" r:id="rId12"/>
    <p:sldId id="330" r:id="rId13"/>
    <p:sldId id="321" r:id="rId14"/>
    <p:sldId id="322" r:id="rId15"/>
    <p:sldId id="323" r:id="rId16"/>
    <p:sldId id="325" r:id="rId17"/>
    <p:sldId id="328" r:id="rId18"/>
    <p:sldId id="326" r:id="rId19"/>
    <p:sldId id="324" r:id="rId20"/>
    <p:sldId id="329" r:id="rId21"/>
    <p:sldId id="286" r:id="rId22"/>
    <p:sldId id="296" r:id="rId23"/>
    <p:sldId id="300" r:id="rId2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1A4A"/>
    <a:srgbClr val="A31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89326" autoAdjust="0"/>
  </p:normalViewPr>
  <p:slideViewPr>
    <p:cSldViewPr snapToGrid="0" snapToObjects="1">
      <p:cViewPr varScale="1">
        <p:scale>
          <a:sx n="67" d="100"/>
          <a:sy n="67" d="100"/>
        </p:scale>
        <p:origin x="-12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5BC6-C2CA-CF47-B1FA-512434A9562F}" type="datetimeFigureOut">
              <a:rPr lang="es-ES" smtClean="0"/>
              <a:pPr/>
              <a:t>03/12/2016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1E89-2D4A-3043-90B7-032831673AC0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864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5BC6-C2CA-CF47-B1FA-512434A9562F}" type="datetimeFigureOut">
              <a:rPr lang="es-ES" smtClean="0"/>
              <a:pPr/>
              <a:t>03/12/2016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1E89-2D4A-3043-90B7-032831673AC0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5893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5BC6-C2CA-CF47-B1FA-512434A9562F}" type="datetimeFigureOut">
              <a:rPr lang="es-ES" smtClean="0"/>
              <a:pPr/>
              <a:t>03/12/2016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1E89-2D4A-3043-90B7-032831673AC0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613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5BC6-C2CA-CF47-B1FA-512434A9562F}" type="datetimeFigureOut">
              <a:rPr lang="es-ES" smtClean="0"/>
              <a:pPr/>
              <a:t>03/12/2016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1E89-2D4A-3043-90B7-032831673AC0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208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5BC6-C2CA-CF47-B1FA-512434A9562F}" type="datetimeFigureOut">
              <a:rPr lang="es-ES" smtClean="0"/>
              <a:pPr/>
              <a:t>03/12/2016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1E89-2D4A-3043-90B7-032831673AC0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695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5BC6-C2CA-CF47-B1FA-512434A9562F}" type="datetimeFigureOut">
              <a:rPr lang="es-ES" smtClean="0"/>
              <a:pPr/>
              <a:t>03/12/2016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1E89-2D4A-3043-90B7-032831673AC0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2460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5BC6-C2CA-CF47-B1FA-512434A9562F}" type="datetimeFigureOut">
              <a:rPr lang="es-ES" smtClean="0"/>
              <a:pPr/>
              <a:t>03/12/2016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1E89-2D4A-3043-90B7-032831673AC0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265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5BC6-C2CA-CF47-B1FA-512434A9562F}" type="datetimeFigureOut">
              <a:rPr lang="es-ES" smtClean="0"/>
              <a:pPr/>
              <a:t>03/12/2016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1E89-2D4A-3043-90B7-032831673AC0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2083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5BC6-C2CA-CF47-B1FA-512434A9562F}" type="datetimeFigureOut">
              <a:rPr lang="es-ES" smtClean="0"/>
              <a:pPr/>
              <a:t>03/12/2016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1E89-2D4A-3043-90B7-032831673AC0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615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5BC6-C2CA-CF47-B1FA-512434A9562F}" type="datetimeFigureOut">
              <a:rPr lang="es-ES" smtClean="0"/>
              <a:pPr/>
              <a:t>03/12/2016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1E89-2D4A-3043-90B7-032831673AC0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424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5BC6-C2CA-CF47-B1FA-512434A9562F}" type="datetimeFigureOut">
              <a:rPr lang="es-ES" smtClean="0"/>
              <a:pPr/>
              <a:t>03/12/2016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1E89-2D4A-3043-90B7-032831673AC0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426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85BC6-C2CA-CF47-B1FA-512434A9562F}" type="datetimeFigureOut">
              <a:rPr lang="es-ES" smtClean="0"/>
              <a:pPr/>
              <a:t>03/12/2016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A1E89-2D4A-3043-90B7-032831673AC0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063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ortada-LogoMty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0163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1567" y="4249786"/>
            <a:ext cx="7558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Lic. Adrián E. de la Garza Santos </a:t>
            </a:r>
          </a:p>
          <a:p>
            <a:pPr algn="ctr"/>
            <a:r>
              <a:rPr lang="es-MX" sz="2800" b="1" dirty="0" smtClean="0"/>
              <a:t>Presidente Municipal </a:t>
            </a:r>
          </a:p>
        </p:txBody>
      </p:sp>
    </p:spTree>
    <p:extLst>
      <p:ext uri="{BB962C8B-B14F-4D97-AF65-F5344CB8AC3E}">
        <p14:creationId xmlns:p14="http://schemas.microsoft.com/office/powerpoint/2010/main" val="11036341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00032" y="-27306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ES_tradnl" sz="3200" b="1" kern="1400" spc="-15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MS Gothic" panose="020B0609070205080204" pitchFamily="49" charset="-128"/>
                <a:cs typeface="Arial"/>
              </a:rPr>
              <a:t>MÉDICO DE BARRIO</a:t>
            </a:r>
            <a:endParaRPr lang="es-ES" sz="32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194551" y="701662"/>
            <a:ext cx="7066391" cy="47085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s-ES_tradnl" sz="2400" b="1" kern="1400" spc="-15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POBLACIÓN </a:t>
            </a:r>
            <a:r>
              <a:rPr lang="es-ES_tradnl" sz="2400" b="1" kern="1400" spc="-15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OBJETIVO </a:t>
            </a:r>
            <a:r>
              <a:rPr lang="es-ES_tradnl" sz="2400" b="1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:</a:t>
            </a:r>
            <a:endParaRPr lang="es-ES_tradnl" sz="2400" spc="-150" dirty="0" smtClean="0">
              <a:solidFill>
                <a:schemeClr val="bg2">
                  <a:lumMod val="10000"/>
                </a:schemeClr>
              </a:solidFill>
              <a:ea typeface="MS Mincho" panose="02020609040205080304" pitchFamily="49" charset="-128"/>
              <a:cs typeface="Arial"/>
            </a:endParaRPr>
          </a:p>
          <a:p>
            <a:pPr marL="0" indent="0">
              <a:buNone/>
            </a:pPr>
            <a:endParaRPr lang="es-ES_tradnl" sz="1200" spc="-150" dirty="0" smtClean="0">
              <a:solidFill>
                <a:schemeClr val="bg2">
                  <a:lumMod val="10000"/>
                </a:schemeClr>
              </a:solidFill>
              <a:ea typeface="MS Mincho" panose="02020609040205080304" pitchFamily="49" charset="-128"/>
              <a:cs typeface="Arial"/>
            </a:endParaRP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s-ES_tradnl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Adultos </a:t>
            </a:r>
            <a:r>
              <a:rPr lang="es-ES_tradnl" spc="-150" dirty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M</a:t>
            </a:r>
            <a:r>
              <a:rPr lang="es-ES_tradnl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ayores </a:t>
            </a:r>
            <a:r>
              <a:rPr lang="es-ES_tradnl" spc="-150" dirty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de 60 años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s-ES_tradnl" spc="-150" dirty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Personas con discapacidad 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s-ES_tradnl" spc="-150" dirty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Niños menores de 5 años 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s-ES_tradnl" spc="-150" dirty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Población identificada con pobreza extrema </a:t>
            </a:r>
            <a:endParaRPr lang="es-ES_tradnl" spc="-150" dirty="0" smtClean="0">
              <a:solidFill>
                <a:schemeClr val="bg2">
                  <a:lumMod val="10000"/>
                </a:schemeClr>
              </a:solidFill>
              <a:ea typeface="MS Mincho" panose="02020609040205080304" pitchFamily="49" charset="-128"/>
              <a:cs typeface="Arial"/>
            </a:endParaRP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s-ES_tradnl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Adolescentes</a:t>
            </a:r>
            <a:endParaRPr lang="es-ES_tradnl" spc="-150" dirty="0">
              <a:solidFill>
                <a:schemeClr val="bg2">
                  <a:lumMod val="10000"/>
                </a:schemeClr>
              </a:solidFill>
              <a:ea typeface="MS Mincho" panose="02020609040205080304" pitchFamily="49" charset="-128"/>
              <a:cs typeface="Arial"/>
            </a:endParaRP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s-ES_tradnl" spc="-150" dirty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Mujeres jefas de familia 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s-ES_tradnl" spc="-150" dirty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Mujeres embarazadas </a:t>
            </a:r>
            <a:r>
              <a:rPr lang="es-ES_tradnl" i="1" spc="-150" dirty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(adolescentes y adultas) 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s-ES_tradnl" spc="-150" dirty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Personas en situación de calle y/o abandono 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s-ES_tradnl" spc="-150" dirty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Población indígena o </a:t>
            </a:r>
            <a:r>
              <a:rPr lang="es-ES_tradnl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inmigrantes</a:t>
            </a:r>
            <a:r>
              <a:rPr lang="es-ES_tradnl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.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s-ES_tradnl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/>
              </a:rPr>
              <a:t>Entre otras</a:t>
            </a:r>
            <a:endParaRPr lang="es-ES_tradnl" spc="-150" dirty="0" smtClean="0">
              <a:solidFill>
                <a:schemeClr val="bg2">
                  <a:lumMod val="10000"/>
                </a:schemeClr>
              </a:solidFill>
              <a:ea typeface="MS Mincho" panose="02020609040205080304" pitchFamily="49" charset="-128"/>
              <a:cs typeface="Arial"/>
            </a:endParaRPr>
          </a:p>
        </p:txBody>
      </p:sp>
      <p:pic>
        <p:nvPicPr>
          <p:cNvPr id="12290" name="Picture 2" descr="http://www.usapeec.org.mx/nutricion/foro/wp-content/uploads/2015/06/Adultos-mayor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16" y="2263391"/>
            <a:ext cx="2459294" cy="3209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9112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38100" y="104776"/>
            <a:ext cx="6769100" cy="1143000"/>
          </a:xfrm>
        </p:spPr>
        <p:txBody>
          <a:bodyPr>
            <a:normAutofit fontScale="90000"/>
          </a:bodyPr>
          <a:lstStyle/>
          <a:p>
            <a:r>
              <a:rPr lang="es-ES_tradnl" sz="3200" b="1" kern="1400" spc="-150" dirty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Acciones de Promoción de la Salud  y Prevención del Sobrepeso, </a:t>
            </a:r>
            <a:r>
              <a:rPr lang="es-ES_tradnl" sz="3200" b="1" kern="1400" spc="-15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Obesidad </a:t>
            </a:r>
            <a:r>
              <a:rPr lang="es-ES_tradnl" sz="3200" b="1" kern="1400" spc="-150" dirty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y Diabetes.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19201" y="947738"/>
            <a:ext cx="7495642" cy="47085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s-ES_tradnl" sz="2400" b="1" kern="1400" spc="-150" dirty="0">
              <a:solidFill>
                <a:schemeClr val="bg2">
                  <a:lumMod val="10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r>
              <a:rPr lang="es-ES_tradnl" sz="2400" b="1" kern="1400" spc="-15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Dentro del programa Medico de Barrio se </a:t>
            </a:r>
            <a:r>
              <a:rPr lang="es-ES_tradnl" sz="2400" b="1" kern="1400" spc="-15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desarrolló </a:t>
            </a:r>
            <a:r>
              <a:rPr lang="es-ES_tradnl" sz="2400" b="1" kern="1400" spc="-15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el modelo         “ Actívate Monterrey”, que consiste en realizar activaciones físicas dentro los espacios municipales</a:t>
            </a:r>
            <a:r>
              <a:rPr lang="es-ES_tradnl" sz="2400" b="1" kern="1400" spc="-15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,( incluyendo todos los grupos de edad), </a:t>
            </a:r>
            <a:r>
              <a:rPr lang="es-ES_tradnl" sz="2400" b="1" kern="1400" spc="-15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desde guarderías hasta casas del adulto </a:t>
            </a:r>
            <a:r>
              <a:rPr lang="es-ES_tradnl" sz="2400" b="1" kern="1400" spc="-15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mayor. </a:t>
            </a:r>
            <a:endParaRPr lang="es-ES_tradnl" sz="2400" b="1" kern="1400" spc="-150" dirty="0" smtClean="0">
              <a:solidFill>
                <a:schemeClr val="bg2">
                  <a:lumMod val="10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3008392"/>
            <a:ext cx="5664200" cy="377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04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38100" y="104776"/>
            <a:ext cx="6769100" cy="1143000"/>
          </a:xfrm>
        </p:spPr>
        <p:txBody>
          <a:bodyPr>
            <a:normAutofit fontScale="90000"/>
          </a:bodyPr>
          <a:lstStyle/>
          <a:p>
            <a:r>
              <a:rPr lang="es-ES_tradnl" sz="3200" b="1" kern="1400" spc="-150" dirty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Acciones de Promoción de la Salud  y Prevención del Sobrepeso, </a:t>
            </a:r>
            <a:r>
              <a:rPr lang="es-ES_tradnl" sz="3200" b="1" kern="1400" spc="-15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Obesidad </a:t>
            </a:r>
            <a:r>
              <a:rPr lang="es-ES_tradnl" sz="3200" b="1" kern="1400" spc="-150" dirty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Arial"/>
              </a:rPr>
              <a:t>y Diabetes.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19201" y="947738"/>
            <a:ext cx="7495642" cy="47085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s-ES_tradnl" sz="2400" b="1" kern="1400" spc="-150" dirty="0">
              <a:solidFill>
                <a:schemeClr val="bg2">
                  <a:lumMod val="10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r>
              <a:rPr lang="es-ES_tradnl" sz="2400" b="1" kern="1400" spc="-150" dirty="0" smtClean="0">
                <a:ea typeface="MS Gothic" panose="020B0609070205080204" pitchFamily="49" charset="-128"/>
                <a:cs typeface="Arial"/>
              </a:rPr>
              <a:t>Se llevan a cabo de manera </a:t>
            </a:r>
            <a:r>
              <a:rPr lang="es-ES_tradnl" sz="2400" b="1" kern="1400" spc="-150" dirty="0" smtClean="0">
                <a:ea typeface="MS Gothic" panose="020B0609070205080204" pitchFamily="49" charset="-128"/>
                <a:cs typeface="Arial"/>
              </a:rPr>
              <a:t>permanente </a:t>
            </a:r>
            <a:r>
              <a:rPr lang="es-ES_tradnl" sz="2400" b="1" kern="1400" spc="-150" dirty="0" smtClean="0">
                <a:ea typeface="MS Gothic" panose="020B0609070205080204" pitchFamily="49" charset="-128"/>
                <a:cs typeface="Arial"/>
              </a:rPr>
              <a:t>pláticas a la población en general principalmente en las escuelas sobre la alimentación correcta.</a:t>
            </a:r>
            <a:endParaRPr lang="es-ES_tradnl" sz="2400" b="1" kern="1400" spc="-150" dirty="0"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683" y="2901773"/>
            <a:ext cx="6504843" cy="314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84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38100" y="104776"/>
            <a:ext cx="6769100" cy="1143000"/>
          </a:xfrm>
        </p:spPr>
        <p:txBody>
          <a:bodyPr>
            <a:normAutofit/>
          </a:bodyPr>
          <a:lstStyle/>
          <a:p>
            <a:r>
              <a:rPr lang="es-ES_tradnl" sz="3200" b="1" kern="1400" spc="-150" dirty="0" smtClean="0">
                <a:ea typeface="MS Gothic" panose="020B0609070205080204" pitchFamily="49" charset="-128"/>
                <a:cs typeface="Arial"/>
              </a:rPr>
              <a:t>Prevención de Dengue, </a:t>
            </a:r>
            <a:r>
              <a:rPr lang="es-ES_tradnl" sz="3200" b="1" kern="1400" spc="-150" dirty="0" err="1" smtClean="0">
                <a:ea typeface="MS Gothic" panose="020B0609070205080204" pitchFamily="49" charset="-128"/>
                <a:cs typeface="Arial"/>
              </a:rPr>
              <a:t>Chikungunya</a:t>
            </a:r>
            <a:r>
              <a:rPr lang="es-ES_tradnl" sz="3200" b="1" kern="1400" spc="-150" dirty="0" smtClean="0">
                <a:ea typeface="MS Gothic" panose="020B0609070205080204" pitchFamily="49" charset="-128"/>
                <a:cs typeface="Arial"/>
              </a:rPr>
              <a:t> y </a:t>
            </a:r>
            <a:r>
              <a:rPr lang="es-ES_tradnl" sz="3200" b="1" kern="1400" spc="-150" dirty="0" err="1" smtClean="0">
                <a:ea typeface="MS Gothic" panose="020B0609070205080204" pitchFamily="49" charset="-128"/>
                <a:cs typeface="Arial"/>
              </a:rPr>
              <a:t>Zika</a:t>
            </a:r>
            <a:endParaRPr lang="es-ES_tradnl" sz="3200" b="1" kern="1400" spc="-150" dirty="0"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19200" y="947738"/>
            <a:ext cx="7759699" cy="47085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s-ES_tradnl" sz="2400" b="1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En esta área se han emprendido acciones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coordinadas con la Secretaria de Servicios Públicos para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la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eliminación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de criaderos a través de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brigadas en las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colonias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del municipio, privilegiando las estrategias de </a:t>
            </a:r>
            <a:r>
              <a:rPr lang="es-ES_tradnl" sz="2800" b="1" u="sng" kern="1400" spc="-150" dirty="0" smtClean="0">
                <a:ea typeface="MS Gothic" panose="020B0609070205080204" pitchFamily="49" charset="-128"/>
                <a:cs typeface="Arial"/>
              </a:rPr>
              <a:t>“Lava, Tapa, Voltea y Tira”.</a:t>
            </a:r>
            <a:endParaRPr lang="es-ES_tradnl" sz="2800" b="1" u="sng" kern="1400" spc="-150" dirty="0" smtClean="0"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0" y="3231357"/>
            <a:ext cx="4853940" cy="362664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825" y="3812670"/>
            <a:ext cx="3599296" cy="269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75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38100" y="104776"/>
            <a:ext cx="6769100" cy="1143000"/>
          </a:xfrm>
        </p:spPr>
        <p:txBody>
          <a:bodyPr>
            <a:normAutofit/>
          </a:bodyPr>
          <a:lstStyle/>
          <a:p>
            <a:r>
              <a:rPr lang="es-ES_tradnl" sz="3200" b="1" kern="1400" spc="-150" dirty="0" smtClean="0">
                <a:ea typeface="MS Gothic" panose="020B0609070205080204" pitchFamily="49" charset="-128"/>
                <a:cs typeface="Arial"/>
              </a:rPr>
              <a:t>Seguridad Vial</a:t>
            </a:r>
            <a:endParaRPr lang="es-ES_tradnl" sz="3200" b="1" kern="1400" spc="-150" dirty="0"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19200" y="947738"/>
            <a:ext cx="7759699" cy="47085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s-ES_tradnl" sz="2400" b="1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En conjunto con la </a:t>
            </a:r>
            <a:r>
              <a:rPr lang="es-ES_tradnl" sz="2400" u="sng" kern="1400" spc="-150" dirty="0" smtClean="0">
                <a:ea typeface="MS Gothic" panose="020B0609070205080204" pitchFamily="49" charset="-128"/>
                <a:cs typeface="Arial"/>
              </a:rPr>
              <a:t>Secretaria de Seguridad y Vialidad de Monterrey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, a través de este programa se han llevado a cabo estrategias de promoción y prevención enfocadas en la disminución de accidentes viales así como también de educación vial.</a:t>
            </a: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7" y="3494087"/>
            <a:ext cx="3864767" cy="2576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32" y="3494087"/>
            <a:ext cx="3864767" cy="25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483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38100" y="104776"/>
            <a:ext cx="6769100" cy="1143000"/>
          </a:xfrm>
        </p:spPr>
        <p:txBody>
          <a:bodyPr>
            <a:normAutofit/>
          </a:bodyPr>
          <a:lstStyle/>
          <a:p>
            <a:r>
              <a:rPr lang="es-ES_tradnl" sz="3200" b="1" kern="1400" spc="-150" dirty="0" smtClean="0">
                <a:ea typeface="MS Gothic" panose="020B0609070205080204" pitchFamily="49" charset="-128"/>
                <a:cs typeface="Arial"/>
              </a:rPr>
              <a:t>Acciones de Prevención de Adicciones</a:t>
            </a:r>
            <a:endParaRPr lang="es-ES_tradnl" sz="3200" b="1" kern="1400" spc="-150" dirty="0"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19200" y="690554"/>
            <a:ext cx="7759699" cy="47085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s-ES_tradnl" sz="2400" b="1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r>
              <a:rPr lang="es-ES_tradnl" sz="2600" kern="1400" spc="-150" dirty="0" smtClean="0">
                <a:ea typeface="MS Gothic" panose="020B0609070205080204" pitchFamily="49" charset="-128"/>
                <a:cs typeface="Arial"/>
              </a:rPr>
              <a:t>Con el objetivo de promover la coordinación de los sectores públicos, sociales y privados para ofrecer una red de servicios integrales de prevención, tratamiento y reinserción de las adicciones se llevan a cabo estrategias para hacer frente a esta gran problemática social.</a:t>
            </a: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2" name="AutoShape 2" descr="Mostrando 2016-06-26-PHOTO-00000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3135387"/>
            <a:ext cx="6400800" cy="360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22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38100" y="104776"/>
            <a:ext cx="6769100" cy="1143000"/>
          </a:xfrm>
        </p:spPr>
        <p:txBody>
          <a:bodyPr>
            <a:normAutofit/>
          </a:bodyPr>
          <a:lstStyle/>
          <a:p>
            <a:r>
              <a:rPr lang="es-ES_tradnl" sz="3200" b="1" kern="1400" spc="-150" dirty="0" smtClean="0">
                <a:ea typeface="MS Gothic" panose="020B0609070205080204" pitchFamily="49" charset="-128"/>
                <a:cs typeface="Arial"/>
              </a:rPr>
              <a:t>Igualdad de Género en Salud</a:t>
            </a:r>
            <a:endParaRPr lang="es-ES_tradnl" sz="3200" b="1" kern="1400" spc="-150" dirty="0"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19200" y="947738"/>
            <a:ext cx="7759699" cy="47085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s-ES_tradnl" sz="2600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r>
              <a:rPr lang="es-ES_tradnl" sz="2600" kern="1400" spc="-150" dirty="0" smtClean="0">
                <a:ea typeface="MS Gothic" panose="020B0609070205080204" pitchFamily="49" charset="-128"/>
                <a:cs typeface="Arial"/>
              </a:rPr>
              <a:t>Para igualar las condiciones de ejercer plenamente el derecho a la salud, se llevan a cabo acciones de empoderamiento de las madres de familia para facilitar el acceso de la familia a los servicios de la salud.</a:t>
            </a: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2" name="AutoShape 2" descr="Mostrando 2016-06-26-PHOTO-00000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3076578"/>
            <a:ext cx="54578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7380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38100" y="104776"/>
            <a:ext cx="6769100" cy="1143000"/>
          </a:xfrm>
        </p:spPr>
        <p:txBody>
          <a:bodyPr>
            <a:normAutofit/>
          </a:bodyPr>
          <a:lstStyle/>
          <a:p>
            <a:r>
              <a:rPr lang="es-ES_tradnl" sz="3200" b="1" kern="1400" spc="-150" dirty="0" smtClean="0">
                <a:ea typeface="MS Gothic" panose="020B0609070205080204" pitchFamily="49" charset="-128"/>
                <a:cs typeface="Arial"/>
              </a:rPr>
              <a:t>Cambio Climático y Salud</a:t>
            </a:r>
            <a:endParaRPr lang="es-ES_tradnl" sz="3200" b="1" kern="1400" spc="-150" dirty="0"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76336" y="947738"/>
            <a:ext cx="8067675" cy="47085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s-ES_tradnl" sz="2400" kern="1400" spc="-150" dirty="0"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Como una acción del Programa Médico de Barrio para hacer frente a esta problemática se ha desarrollado una estrategia de </a:t>
            </a:r>
            <a:r>
              <a:rPr lang="es-MX" sz="2400" dirty="0" smtClean="0"/>
              <a:t>difundir </a:t>
            </a:r>
            <a:r>
              <a:rPr lang="es-MX" sz="2400" dirty="0"/>
              <a:t>información sobre las amenazas que plantea el cambio climático para la salud humana y las oportunidades de fomentar la salud reduciendo las emisiones de </a:t>
            </a:r>
            <a:r>
              <a:rPr lang="es-MX" sz="2400" dirty="0" smtClean="0"/>
              <a:t>carbono además de la ampliación de las áreas verdes.</a:t>
            </a:r>
            <a:endParaRPr lang="es-ES_tradnl" sz="2400" kern="1400" spc="-150" dirty="0" smtClean="0"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2" name="AutoShape 2" descr="Mostrando 2016-06-26-PHOTO-00000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074" name="Picture 2" descr="Resultado de imagen para paseo metropolitano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3" y="4063634"/>
            <a:ext cx="3771900" cy="206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6" y="3808836"/>
            <a:ext cx="3700446" cy="24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299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38100" y="104776"/>
            <a:ext cx="6769100" cy="1143000"/>
          </a:xfrm>
        </p:spPr>
        <p:txBody>
          <a:bodyPr>
            <a:normAutofit/>
          </a:bodyPr>
          <a:lstStyle/>
          <a:p>
            <a:r>
              <a:rPr lang="es-ES_tradnl" sz="3200" b="1" kern="1400" spc="-150" dirty="0" smtClean="0">
                <a:ea typeface="MS Gothic" panose="020B0609070205080204" pitchFamily="49" charset="-128"/>
                <a:cs typeface="Arial"/>
              </a:rPr>
              <a:t>Campaña de Donación de Sangre</a:t>
            </a:r>
            <a:endParaRPr lang="es-ES_tradnl" sz="3200" b="1" kern="1400" spc="-150" dirty="0"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90576" y="561962"/>
            <a:ext cx="7759699" cy="47085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s-ES_tradnl" sz="2400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Con el fin de concientizar a la población sobre la importancia de este vital liquido se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implementó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una campaña permanente de donación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voluntaria de sangre</a:t>
            </a:r>
            <a:r>
              <a:rPr lang="es-ES_tradnl" sz="2400" kern="1400" spc="-150" dirty="0">
                <a:ea typeface="MS Gothic" panose="020B0609070205080204" pitchFamily="49" charset="-128"/>
                <a:cs typeface="Arial"/>
              </a:rPr>
              <a:t>.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 </a:t>
            </a:r>
            <a:endParaRPr lang="es-ES_tradnl" sz="2400" kern="1400" spc="-150" dirty="0" smtClean="0"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2" name="AutoShape 2" descr="Mostrando 2016-06-26-PHOTO-00000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86020"/>
            <a:ext cx="3735719" cy="498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77" y="2550469"/>
            <a:ext cx="3639045" cy="485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0666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38100" y="104776"/>
            <a:ext cx="6769100" cy="1143000"/>
          </a:xfrm>
        </p:spPr>
        <p:txBody>
          <a:bodyPr>
            <a:normAutofit/>
          </a:bodyPr>
          <a:lstStyle/>
          <a:p>
            <a:r>
              <a:rPr lang="es-ES_tradnl" sz="3200" b="1" kern="1400" spc="-150" dirty="0" smtClean="0">
                <a:ea typeface="MS Gothic" panose="020B0609070205080204" pitchFamily="49" charset="-128"/>
                <a:cs typeface="Arial"/>
              </a:rPr>
              <a:t>Programa VIH/Sida- </a:t>
            </a:r>
            <a:r>
              <a:rPr lang="es-ES_tradnl" sz="3200" b="1" kern="1400" spc="-150" dirty="0" smtClean="0">
                <a:ea typeface="MS Gothic" panose="020B0609070205080204" pitchFamily="49" charset="-128"/>
                <a:cs typeface="Arial"/>
              </a:rPr>
              <a:t>IT</a:t>
            </a:r>
            <a:r>
              <a:rPr lang="es-ES_tradnl" sz="3200" b="1" kern="1400" spc="-150" dirty="0" smtClean="0">
                <a:ea typeface="MS Gothic" panose="020B0609070205080204" pitchFamily="49" charset="-128"/>
                <a:cs typeface="Arial"/>
              </a:rPr>
              <a:t>S</a:t>
            </a:r>
            <a:endParaRPr lang="es-ES_tradnl" sz="3200" b="1" kern="1400" spc="-150" dirty="0"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19200" y="947738"/>
            <a:ext cx="7759699" cy="47085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s-ES_tradnl" sz="2400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Con el objetivo de implementar estrategias de prevención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en toda la población, 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a través del programa Médico de Barrio se ha logrado tener un gran impacto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con acciones 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de promoción de la salud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dirigidas a prevenir la transmisión de esta y otras enfermedades de transmisión sexual .</a:t>
            </a:r>
            <a:endParaRPr lang="es-ES_tradnl" sz="2400" kern="1400" spc="-150" dirty="0" smtClean="0"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2" name="AutoShape 2" descr="Mostrando 2016-06-26-PHOTO-00000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0760" y="3465018"/>
            <a:ext cx="3817145" cy="286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87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logo Medico de Barr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06" y="2092592"/>
            <a:ext cx="4620126" cy="4620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7529" y="835546"/>
            <a:ext cx="76341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 smtClean="0">
                <a:solidFill>
                  <a:schemeClr val="accent3">
                    <a:lumMod val="75000"/>
                  </a:schemeClr>
                </a:solidFill>
              </a:rPr>
              <a:t>PROGRAMA</a:t>
            </a:r>
          </a:p>
          <a:p>
            <a:pPr algn="ctr"/>
            <a:r>
              <a:rPr lang="es-MX" sz="5400" dirty="0" smtClean="0">
                <a:solidFill>
                  <a:schemeClr val="accent3">
                    <a:lumMod val="75000"/>
                  </a:schemeClr>
                </a:solidFill>
              </a:rPr>
              <a:t>MÉDICO </a:t>
            </a:r>
            <a:r>
              <a:rPr lang="es-MX" sz="5400" dirty="0" smtClean="0">
                <a:solidFill>
                  <a:schemeClr val="accent3">
                    <a:lumMod val="75000"/>
                  </a:schemeClr>
                </a:solidFill>
              </a:rPr>
              <a:t>DE BARRIO</a:t>
            </a:r>
          </a:p>
          <a:p>
            <a:pPr algn="ctr"/>
            <a:endParaRPr lang="es-MX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5909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38100" y="104776"/>
            <a:ext cx="6769100" cy="1143000"/>
          </a:xfrm>
        </p:spPr>
        <p:txBody>
          <a:bodyPr>
            <a:normAutofit/>
          </a:bodyPr>
          <a:lstStyle/>
          <a:p>
            <a:r>
              <a:rPr lang="es-ES_tradnl" sz="3200" b="1" kern="1400" spc="-150" dirty="0" smtClean="0">
                <a:ea typeface="MS Gothic" panose="020B0609070205080204" pitchFamily="49" charset="-128"/>
                <a:cs typeface="Arial"/>
              </a:rPr>
              <a:t>Acciones de Promoción y Prevención de Cáncer en la Mujer</a:t>
            </a:r>
            <a:endParaRPr lang="es-ES_tradnl" sz="3200" b="1" kern="1400" spc="-150" dirty="0"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19200" y="947738"/>
            <a:ext cx="7759699" cy="47085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s-ES_tradnl" sz="2400" b="1" kern="1400" spc="-150" dirty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En conjunto con el </a:t>
            </a:r>
            <a:r>
              <a:rPr lang="es-ES_tradnl" sz="2400" b="1" u="sng" kern="1400" spc="-150" dirty="0" smtClean="0">
                <a:ea typeface="MS Gothic" panose="020B0609070205080204" pitchFamily="49" charset="-128"/>
                <a:cs typeface="Arial"/>
              </a:rPr>
              <a:t>Instituto Nacional de Salud Pública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y la organización  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“ </a:t>
            </a:r>
            <a:r>
              <a:rPr lang="es-ES_tradnl" sz="2400" b="1" u="sng" kern="1400" spc="-150" dirty="0" smtClean="0">
                <a:ea typeface="MS Gothic" panose="020B0609070205080204" pitchFamily="49" charset="-128"/>
                <a:cs typeface="Arial"/>
              </a:rPr>
              <a:t>Tómatelo a Pecho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” </a:t>
            </a:r>
            <a:r>
              <a:rPr lang="es-ES_tradnl" sz="2400" kern="1400" spc="-150" dirty="0" smtClean="0">
                <a:ea typeface="MS Gothic" panose="020B0609070205080204" pitchFamily="49" charset="-128"/>
                <a:cs typeface="Arial"/>
              </a:rPr>
              <a:t>se llevo a cabo un taller de capacitación a profesionales de la salud y promotores voluntarios de salud sobre la importancia del cáncer de la mujer .</a:t>
            </a:r>
            <a:endParaRPr lang="es-ES_tradnl" sz="2400" kern="1400" spc="-150" dirty="0"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  <a:p>
            <a:pPr marL="0" indent="0">
              <a:buNone/>
            </a:pPr>
            <a:endParaRPr lang="es-ES_tradnl" sz="2400" b="1" kern="1400" spc="-150" dirty="0" smtClean="0">
              <a:solidFill>
                <a:schemeClr val="accent3">
                  <a:lumMod val="75000"/>
                </a:schemeClr>
              </a:solidFill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2" name="AutoShape 2" descr="Mostrando 2016-06-26-PHOTO-00000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7" name="Picture 2" descr="Resultado de imagen para cancer de ma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51" y="3443288"/>
            <a:ext cx="5288505" cy="28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6049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69235" y="172278"/>
            <a:ext cx="8229600" cy="1143000"/>
          </a:xfrm>
        </p:spPr>
        <p:txBody>
          <a:bodyPr>
            <a:normAutofit/>
          </a:bodyPr>
          <a:lstStyle/>
          <a:p>
            <a:r>
              <a:rPr lang="es-MX" b="1" u="sng" dirty="0" smtClean="0"/>
              <a:t>AVANCES DEL PROGRAMA</a:t>
            </a:r>
            <a:endParaRPr lang="es-MX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364" y="686606"/>
            <a:ext cx="31763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MX" sz="36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MX" sz="3600" dirty="0" smtClean="0"/>
              <a:t>Presencia activa en más de </a:t>
            </a:r>
            <a:r>
              <a:rPr lang="es-MX" sz="3600" b="1" u="sng" dirty="0" smtClean="0"/>
              <a:t>113 </a:t>
            </a:r>
            <a:r>
              <a:rPr lang="es-MX" sz="3600" dirty="0" smtClean="0"/>
              <a:t>Colonias</a:t>
            </a:r>
            <a:r>
              <a:rPr lang="es-MX" sz="3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s-MX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337126" y="2025518"/>
            <a:ext cx="2606842" cy="116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MX" sz="2400" dirty="0" smtClean="0"/>
              <a:t>REGIOMONTANOS ENCUESTADOS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MX" sz="3100" b="1" u="sng" dirty="0" smtClean="0"/>
              <a:t>39,790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4500548" y="2320904"/>
            <a:ext cx="1622258" cy="657259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1" y="3434232"/>
            <a:ext cx="4372383" cy="327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975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69235" y="172278"/>
            <a:ext cx="8229600" cy="1143000"/>
          </a:xfrm>
        </p:spPr>
        <p:txBody>
          <a:bodyPr/>
          <a:lstStyle/>
          <a:p>
            <a:r>
              <a:rPr lang="es-MX" u="sng" dirty="0" smtClean="0">
                <a:solidFill>
                  <a:schemeClr val="accent3">
                    <a:lumMod val="75000"/>
                  </a:schemeClr>
                </a:solidFill>
              </a:rPr>
              <a:t>AVANCES DEL PROGRAMA</a:t>
            </a:r>
            <a:endParaRPr lang="es-MX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816073"/>
              </p:ext>
            </p:extLst>
          </p:nvPr>
        </p:nvGraphicFramePr>
        <p:xfrm>
          <a:off x="512762" y="1498600"/>
          <a:ext cx="8504807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Hoja de cálculo" r:id="rId3" imgW="5343420" imgH="3552917" progId="Excel.Sheet.12">
                  <p:embed/>
                </p:oleObj>
              </mc:Choice>
              <mc:Fallback>
                <p:oleObj name="Hoja de cálculo" r:id="rId3" imgW="5343420" imgH="3552917" progId="Excel.Shee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" y="1498600"/>
                        <a:ext cx="8504807" cy="4622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19754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ortada-LogoMty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018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1656476" y="1379486"/>
            <a:ext cx="6899394" cy="3530574"/>
            <a:chOff x="1679220" y="1379486"/>
            <a:chExt cx="5700890" cy="3530574"/>
          </a:xfrm>
        </p:grpSpPr>
        <p:sp>
          <p:nvSpPr>
            <p:cNvPr id="5" name="CuadroTexto 4"/>
            <p:cNvSpPr txBox="1"/>
            <p:nvPr/>
          </p:nvSpPr>
          <p:spPr>
            <a:xfrm>
              <a:off x="1787405" y="1379486"/>
              <a:ext cx="5484519" cy="2191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0"/>
                </a:spcAft>
              </a:pPr>
              <a:r>
                <a:rPr lang="es-ES_tradnl" sz="2000" dirty="0" smtClean="0">
                  <a:solidFill>
                    <a:schemeClr val="bg2">
                      <a:lumMod val="10000"/>
                    </a:schemeClr>
                  </a:solidFill>
                  <a:effectLst/>
                  <a:ea typeface="MS Mincho" panose="02020609040205080304" pitchFamily="49" charset="-128"/>
                  <a:cs typeface="Arial"/>
                </a:rPr>
                <a:t>Actualmente, la ciudad de Monterrey cuenta con </a:t>
              </a:r>
            </a:p>
            <a:p>
              <a:pPr>
                <a:lnSpc>
                  <a:spcPct val="110000"/>
                </a:lnSpc>
                <a:spcAft>
                  <a:spcPts val="0"/>
                </a:spcAft>
              </a:pPr>
              <a:r>
                <a:rPr lang="es-ES_tradnl" sz="2000" dirty="0" smtClean="0">
                  <a:solidFill>
                    <a:schemeClr val="bg2">
                      <a:lumMod val="10000"/>
                    </a:schemeClr>
                  </a:solidFill>
                  <a:effectLst/>
                  <a:ea typeface="MS Mincho" panose="02020609040205080304" pitchFamily="49" charset="-128"/>
                  <a:cs typeface="Arial"/>
                </a:rPr>
                <a:t>una población aproximada de</a:t>
              </a:r>
              <a:r>
                <a:rPr lang="es-ES_tradnl" sz="2000" dirty="0">
                  <a:solidFill>
                    <a:schemeClr val="bg2">
                      <a:lumMod val="10000"/>
                    </a:schemeClr>
                  </a:solidFill>
                  <a:ea typeface="MS Mincho" panose="02020609040205080304" pitchFamily="49" charset="-128"/>
                  <a:cs typeface="Arial"/>
                </a:rPr>
                <a:t> </a:t>
              </a:r>
              <a:r>
                <a:rPr lang="es-ES_tradnl" sz="3200" b="1" dirty="0" smtClean="0">
                  <a:solidFill>
                    <a:schemeClr val="bg2">
                      <a:lumMod val="10000"/>
                    </a:schemeClr>
                  </a:solidFill>
                  <a:effectLst/>
                  <a:ea typeface="MS Mincho" panose="02020609040205080304" pitchFamily="49" charset="-128"/>
                  <a:cs typeface="Arial"/>
                </a:rPr>
                <a:t>1,280,000 habitantes</a:t>
              </a:r>
              <a:r>
                <a:rPr lang="es-ES_tradnl" sz="3200" dirty="0" smtClean="0">
                  <a:solidFill>
                    <a:schemeClr val="bg2">
                      <a:lumMod val="10000"/>
                    </a:schemeClr>
                  </a:solidFill>
                  <a:effectLst/>
                  <a:ea typeface="MS Mincho" panose="02020609040205080304" pitchFamily="49" charset="-128"/>
                  <a:cs typeface="Arial"/>
                </a:rPr>
                <a:t> </a:t>
              </a:r>
              <a:r>
                <a:rPr lang="es-ES_tradnl" sz="2000" dirty="0" smtClean="0">
                  <a:solidFill>
                    <a:schemeClr val="bg2">
                      <a:lumMod val="10000"/>
                    </a:schemeClr>
                  </a:solidFill>
                  <a:effectLst/>
                  <a:ea typeface="MS Mincho" panose="02020609040205080304" pitchFamily="49" charset="-128"/>
                  <a:cs typeface="Arial"/>
                </a:rPr>
                <a:t>distribuidos </a:t>
              </a:r>
            </a:p>
            <a:p>
              <a:pPr>
                <a:lnSpc>
                  <a:spcPct val="110000"/>
                </a:lnSpc>
                <a:spcAft>
                  <a:spcPts val="0"/>
                </a:spcAft>
              </a:pPr>
              <a:r>
                <a:rPr lang="es-ES_tradnl" sz="2000" dirty="0" smtClean="0">
                  <a:solidFill>
                    <a:schemeClr val="bg2">
                      <a:lumMod val="10000"/>
                    </a:schemeClr>
                  </a:solidFill>
                  <a:effectLst/>
                  <a:ea typeface="MS Mincho" panose="02020609040205080304" pitchFamily="49" charset="-128"/>
                  <a:cs typeface="Arial"/>
                </a:rPr>
                <a:t>en aprox</a:t>
              </a:r>
              <a:r>
                <a:rPr lang="es-ES_tradnl" sz="2000" dirty="0" smtClean="0">
                  <a:solidFill>
                    <a:schemeClr val="bg2">
                      <a:lumMod val="10000"/>
                    </a:schemeClr>
                  </a:solidFill>
                  <a:ea typeface="MS Mincho" panose="02020609040205080304" pitchFamily="49" charset="-128"/>
                  <a:cs typeface="Arial"/>
                </a:rPr>
                <a:t>. </a:t>
              </a:r>
              <a:r>
                <a:rPr lang="es-ES_tradnl" sz="2000" b="1" dirty="0" smtClean="0">
                  <a:solidFill>
                    <a:schemeClr val="bg2">
                      <a:lumMod val="10000"/>
                    </a:schemeClr>
                  </a:solidFill>
                  <a:effectLst/>
                  <a:ea typeface="MS Mincho" panose="02020609040205080304" pitchFamily="49" charset="-128"/>
                  <a:cs typeface="Arial"/>
                </a:rPr>
                <a:t>300,000 viviendas</a:t>
              </a:r>
              <a:r>
                <a:rPr lang="es-ES_tradnl" sz="2000" dirty="0" smtClean="0">
                  <a:solidFill>
                    <a:schemeClr val="bg2">
                      <a:lumMod val="10000"/>
                    </a:schemeClr>
                  </a:solidFill>
                  <a:effectLst/>
                  <a:ea typeface="MS Mincho" panose="02020609040205080304" pitchFamily="49" charset="-128"/>
                  <a:cs typeface="Arial"/>
                </a:rPr>
                <a:t>, las cuales</a:t>
              </a:r>
            </a:p>
            <a:p>
              <a:pPr>
                <a:lnSpc>
                  <a:spcPct val="110000"/>
                </a:lnSpc>
                <a:spcAft>
                  <a:spcPts val="0"/>
                </a:spcAft>
              </a:pPr>
              <a:r>
                <a:rPr lang="es-ES_tradnl" sz="2000" dirty="0" smtClean="0">
                  <a:solidFill>
                    <a:schemeClr val="bg2">
                      <a:lumMod val="10000"/>
                    </a:schemeClr>
                  </a:solidFill>
                  <a:effectLst/>
                  <a:ea typeface="MS Mincho" panose="02020609040205080304" pitchFamily="49" charset="-128"/>
                  <a:cs typeface="Arial"/>
                </a:rPr>
                <a:t> conforman cerca de </a:t>
              </a:r>
              <a:r>
                <a:rPr lang="es-ES_tradnl" sz="2000" b="1" dirty="0" smtClean="0">
                  <a:solidFill>
                    <a:schemeClr val="bg2">
                      <a:lumMod val="10000"/>
                    </a:schemeClr>
                  </a:solidFill>
                  <a:effectLst/>
                  <a:ea typeface="MS Mincho" panose="02020609040205080304" pitchFamily="49" charset="-128"/>
                  <a:cs typeface="Arial"/>
                </a:rPr>
                <a:t>1,064 colonias</a:t>
              </a:r>
              <a:r>
                <a:rPr lang="es-ES_tradnl" sz="2000" dirty="0" smtClean="0">
                  <a:solidFill>
                    <a:schemeClr val="bg2">
                      <a:lumMod val="10000"/>
                    </a:schemeClr>
                  </a:solidFill>
                  <a:effectLst/>
                  <a:ea typeface="MS Mincho" panose="02020609040205080304" pitchFamily="49" charset="-128"/>
                  <a:cs typeface="Arial"/>
                </a:rPr>
                <a:t>.</a:t>
              </a: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679220" y="3590724"/>
              <a:ext cx="5700890" cy="1319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es-ES_tradnl" sz="2000" dirty="0" smtClean="0">
                  <a:solidFill>
                    <a:schemeClr val="bg2">
                      <a:lumMod val="10000"/>
                    </a:schemeClr>
                  </a:solidFill>
                  <a:ea typeface="MS Mincho" panose="02020609040205080304" pitchFamily="49" charset="-128"/>
                  <a:cs typeface="Arial"/>
                </a:rPr>
                <a:t>Teniendo un promedio de </a:t>
              </a:r>
            </a:p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es-ES_tradnl" sz="3600" b="1" dirty="0" smtClean="0">
                  <a:solidFill>
                    <a:schemeClr val="bg2">
                      <a:lumMod val="10000"/>
                    </a:schemeClr>
                  </a:solidFill>
                  <a:ea typeface="MS Mincho" panose="02020609040205080304" pitchFamily="49" charset="-128"/>
                  <a:cs typeface="Arial"/>
                </a:rPr>
                <a:t>4.2</a:t>
              </a:r>
              <a:r>
                <a:rPr lang="es-ES_tradnl" sz="3200" b="1" dirty="0" smtClean="0">
                  <a:solidFill>
                    <a:schemeClr val="bg2">
                      <a:lumMod val="10000"/>
                    </a:schemeClr>
                  </a:solidFill>
                  <a:ea typeface="MS Mincho" panose="02020609040205080304" pitchFamily="49" charset="-128"/>
                  <a:cs typeface="Arial"/>
                </a:rPr>
                <a:t> personas por </a:t>
              </a:r>
            </a:p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es-ES_tradnl" sz="3200" b="1" dirty="0" smtClean="0">
                  <a:solidFill>
                    <a:schemeClr val="bg2">
                      <a:lumMod val="10000"/>
                    </a:schemeClr>
                  </a:solidFill>
                  <a:ea typeface="MS Mincho" panose="02020609040205080304" pitchFamily="49" charset="-128"/>
                  <a:cs typeface="Arial"/>
                </a:rPr>
                <a:t>vivienda.</a:t>
              </a:r>
              <a:r>
                <a:rPr lang="es-ES_tradnl" sz="3200" b="1" dirty="0" smtClean="0">
                  <a:solidFill>
                    <a:schemeClr val="bg2">
                      <a:lumMod val="10000"/>
                    </a:schemeClr>
                  </a:solidFill>
                  <a:effectLst/>
                  <a:ea typeface="MS Mincho" panose="02020609040205080304" pitchFamily="49" charset="-128"/>
                  <a:cs typeface="Arial"/>
                </a:rPr>
                <a:t> </a:t>
              </a:r>
              <a:endParaRPr lang="es-MX" sz="3200" b="1" dirty="0" smtClean="0">
                <a:solidFill>
                  <a:schemeClr val="bg2">
                    <a:lumMod val="10000"/>
                  </a:schemeClr>
                </a:solidFill>
                <a:effectLst/>
                <a:ea typeface="MS Mincho" panose="02020609040205080304" pitchFamily="49" charset="-128"/>
                <a:cs typeface="Arial"/>
              </a:endParaRPr>
            </a:p>
          </p:txBody>
        </p:sp>
      </p:grpSp>
      <p:sp>
        <p:nvSpPr>
          <p:cNvPr id="11" name="Título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_tradnl" sz="3200" b="1" kern="1400" spc="-15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MS Gothic" panose="020B0609070205080204" pitchFamily="49" charset="-128"/>
                <a:cs typeface="Arial"/>
              </a:rPr>
              <a:t>MÉDICO DE BARRIO</a:t>
            </a:r>
            <a:endParaRPr lang="es-ES" sz="32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8" name="7 Imagen" descr="monterrey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999" y="4330701"/>
            <a:ext cx="4530745" cy="2503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88223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1325216" y="1219200"/>
            <a:ext cx="7818784" cy="4525963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es-MX" sz="2400" dirty="0" smtClean="0"/>
              <a:t>Este </a:t>
            </a:r>
            <a:r>
              <a:rPr lang="es-MX" sz="2400" dirty="0"/>
              <a:t>programa tiene como objetivo </a:t>
            </a:r>
            <a:r>
              <a:rPr lang="es-ES_tradnl" sz="2400" dirty="0"/>
              <a:t>convertir a </a:t>
            </a:r>
            <a:endParaRPr lang="es-ES_tradnl" sz="2400" dirty="0" smtClean="0"/>
          </a:p>
          <a:p>
            <a:pPr marL="0" lvl="0" indent="0" algn="just">
              <a:spcBef>
                <a:spcPts val="0"/>
              </a:spcBef>
              <a:buNone/>
            </a:pPr>
            <a:r>
              <a:rPr lang="es-ES_tradnl" sz="2400" dirty="0" smtClean="0"/>
              <a:t>la </a:t>
            </a:r>
            <a:r>
              <a:rPr lang="es-ES_tradnl" sz="2400" dirty="0"/>
              <a:t>ciudad de Monterrey en una ciudad </a:t>
            </a:r>
            <a:r>
              <a:rPr lang="es-ES_tradnl" sz="2400" dirty="0" smtClean="0"/>
              <a:t>saludable,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es-ES_tradnl" sz="2400" dirty="0" smtClean="0"/>
              <a:t> mediante </a:t>
            </a:r>
            <a:r>
              <a:rPr lang="es-ES_tradnl" sz="2400" dirty="0"/>
              <a:t>la generación </a:t>
            </a:r>
            <a:r>
              <a:rPr lang="es-ES_tradnl" sz="2400" dirty="0" smtClean="0"/>
              <a:t>de acciones que promuevan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es-ES_tradnl" sz="2400" dirty="0" smtClean="0"/>
              <a:t>una </a:t>
            </a:r>
            <a:r>
              <a:rPr lang="es-ES_tradnl" sz="2400" dirty="0"/>
              <a:t>cultura de promoción y </a:t>
            </a:r>
            <a:r>
              <a:rPr lang="es-ES_tradnl" sz="2400" dirty="0" smtClean="0"/>
              <a:t>prevención de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es-ES_tradnl" sz="2400" dirty="0" smtClean="0"/>
              <a:t>la </a:t>
            </a:r>
            <a:r>
              <a:rPr lang="es-ES_tradnl" sz="2400" dirty="0"/>
              <a:t>salud, así como la </a:t>
            </a:r>
            <a:r>
              <a:rPr lang="es-ES_tradnl" sz="2400" dirty="0" smtClean="0"/>
              <a:t>detección </a:t>
            </a:r>
            <a:r>
              <a:rPr lang="es-ES_tradnl" sz="2400" dirty="0"/>
              <a:t>oportuna </a:t>
            </a:r>
            <a:endParaRPr lang="es-ES_tradnl" sz="2400" dirty="0" smtClean="0"/>
          </a:p>
          <a:p>
            <a:pPr marL="0" lvl="0" indent="0" algn="just">
              <a:spcBef>
                <a:spcPts val="0"/>
              </a:spcBef>
              <a:buNone/>
            </a:pPr>
            <a:r>
              <a:rPr lang="es-ES_tradnl" sz="2400" dirty="0" smtClean="0"/>
              <a:t>de </a:t>
            </a:r>
            <a:r>
              <a:rPr lang="es-ES_tradnl" sz="2400" dirty="0"/>
              <a:t>enfermedades </a:t>
            </a:r>
            <a:r>
              <a:rPr lang="es-ES_tradnl" sz="2400" dirty="0" smtClean="0"/>
              <a:t>crónicas no transmisibles </a:t>
            </a:r>
            <a:r>
              <a:rPr lang="es-ES_tradnl" sz="2400" dirty="0" smtClean="0"/>
              <a:t>y transmisibles.</a:t>
            </a:r>
            <a:endParaRPr lang="es-MX" sz="2200" b="1" kern="1400" spc="-150" dirty="0">
              <a:latin typeface="Arial"/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11" name="Título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_tradnl" sz="3200" kern="1400" spc="-150" dirty="0" smtClean="0">
                <a:ea typeface="MS Gothic" panose="020B0609070205080204" pitchFamily="49" charset="-128"/>
                <a:cs typeface="Arial"/>
              </a:rPr>
              <a:t>MÉDICO DE BARRIO</a:t>
            </a:r>
            <a:endParaRPr lang="es-ES" sz="3200" dirty="0"/>
          </a:p>
        </p:txBody>
      </p:sp>
      <p:pic>
        <p:nvPicPr>
          <p:cNvPr id="2052" name="Picture 4" descr="Resultado de imagen para familia mexic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3573931"/>
            <a:ext cx="4787901" cy="326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27447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ES_tradnl" sz="3200" dirty="0" smtClean="0"/>
              <a:t>METODOLOGÍA:</a:t>
            </a:r>
            <a:endParaRPr lang="es-ES_tradnl" sz="32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94651" y="721881"/>
            <a:ext cx="7533860" cy="2122920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es-MX" sz="2400" dirty="0" smtClean="0"/>
              <a:t>Este </a:t>
            </a:r>
            <a:r>
              <a:rPr lang="es-MX" sz="2400" dirty="0"/>
              <a:t>programa consta de 2 </a:t>
            </a:r>
            <a:r>
              <a:rPr lang="es-MX" sz="2400" dirty="0" smtClean="0"/>
              <a:t>etapas</a:t>
            </a:r>
            <a:r>
              <a:rPr lang="es-MX" sz="2400" dirty="0"/>
              <a:t>:</a:t>
            </a:r>
            <a:endParaRPr lang="es-MX" sz="2400" dirty="0" smtClean="0"/>
          </a:p>
          <a:p>
            <a:pPr marL="0" indent="0" algn="just">
              <a:buNone/>
            </a:pPr>
            <a:endParaRPr lang="es-MX" sz="2400" dirty="0" smtClean="0"/>
          </a:p>
          <a:p>
            <a:pPr marL="0" indent="0" algn="just">
              <a:buNone/>
            </a:pPr>
            <a:r>
              <a:rPr lang="es-MX" sz="2400" dirty="0" smtClean="0"/>
              <a:t>La </a:t>
            </a:r>
            <a:r>
              <a:rPr lang="es-MX" sz="2400" dirty="0"/>
              <a:t>primera etapa consiste en generar </a:t>
            </a:r>
            <a:r>
              <a:rPr lang="es-MX" sz="2400" dirty="0" smtClean="0"/>
              <a:t>un estudio </a:t>
            </a:r>
            <a:r>
              <a:rPr lang="es-MX" sz="2400" dirty="0" smtClean="0"/>
              <a:t>diagnóstico </a:t>
            </a:r>
            <a:r>
              <a:rPr lang="es-MX" sz="2400" dirty="0"/>
              <a:t>situacional de la </a:t>
            </a:r>
            <a:r>
              <a:rPr lang="es-MX" sz="2400" dirty="0" smtClean="0"/>
              <a:t>población desarrollado </a:t>
            </a:r>
            <a:r>
              <a:rPr lang="es-MX" sz="2400" dirty="0"/>
              <a:t>por </a:t>
            </a:r>
            <a:r>
              <a:rPr lang="es-MX" sz="2400" dirty="0" smtClean="0"/>
              <a:t>un equipo de profesionales </a:t>
            </a:r>
            <a:r>
              <a:rPr lang="es-MX" sz="2400" dirty="0"/>
              <a:t>de la </a:t>
            </a:r>
            <a:r>
              <a:rPr lang="es-MX" sz="2400" dirty="0" smtClean="0"/>
              <a:t>salud.</a:t>
            </a:r>
          </a:p>
          <a:p>
            <a:pPr marL="0" indent="0" algn="just">
              <a:buNone/>
            </a:pPr>
            <a:r>
              <a:rPr lang="es-MX" sz="2400" dirty="0" smtClean="0"/>
              <a:t>Actualmente </a:t>
            </a:r>
            <a:r>
              <a:rPr lang="es-MX" sz="2400" dirty="0"/>
              <a:t>Monterrey no cuenta con una base estadística de esta índole. </a:t>
            </a:r>
            <a:r>
              <a:rPr lang="es-MX" sz="2400" dirty="0" smtClean="0"/>
              <a:t>Siendo “</a:t>
            </a:r>
            <a:r>
              <a:rPr lang="es-MX" sz="2400" dirty="0" smtClean="0"/>
              <a:t>Médico </a:t>
            </a:r>
            <a:r>
              <a:rPr lang="es-MX" sz="2400" dirty="0" smtClean="0"/>
              <a:t>de Barrio” un programa innovador en Salud Pública.</a:t>
            </a:r>
            <a:endParaRPr lang="es-MX" sz="2400" dirty="0"/>
          </a:p>
          <a:p>
            <a:pPr marL="0" indent="0" algn="just">
              <a:spcAft>
                <a:spcPts val="0"/>
              </a:spcAft>
              <a:buNone/>
            </a:pPr>
            <a:endParaRPr lang="es-ES_tradnl" sz="2400" spc="-150" dirty="0" smtClean="0">
              <a:solidFill>
                <a:schemeClr val="accent3">
                  <a:lumMod val="75000"/>
                </a:schemeClr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7" name="2 Imagen" descr="barrio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112" y="3949700"/>
            <a:ext cx="4478076" cy="29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6242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ES_tradnl" sz="3200" dirty="0" smtClean="0"/>
              <a:t>METODOLOGÍA:</a:t>
            </a:r>
            <a:endParaRPr lang="es-ES_tradnl" sz="32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94651" y="1166380"/>
            <a:ext cx="7533860" cy="2376919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es-MX" sz="2400" dirty="0"/>
              <a:t>La segunda </a:t>
            </a:r>
            <a:r>
              <a:rPr lang="es-MX" sz="2400" dirty="0" smtClean="0"/>
              <a:t>etapa, análisis </a:t>
            </a:r>
            <a:r>
              <a:rPr lang="es-MX" sz="2400" dirty="0"/>
              <a:t>de los resultados </a:t>
            </a:r>
            <a:r>
              <a:rPr lang="es-MX" sz="2400" dirty="0" smtClean="0"/>
              <a:t>del </a:t>
            </a:r>
            <a:r>
              <a:rPr lang="es-MX" sz="2400" dirty="0"/>
              <a:t>diagnóstico </a:t>
            </a:r>
            <a:r>
              <a:rPr lang="es-MX" sz="2400" dirty="0" smtClean="0"/>
              <a:t>situacional poblacional, el objetivo central es </a:t>
            </a:r>
            <a:r>
              <a:rPr lang="es-MX" sz="2400" dirty="0" smtClean="0"/>
              <a:t> </a:t>
            </a:r>
            <a:r>
              <a:rPr lang="es-MX" sz="2400" dirty="0"/>
              <a:t>emprender acciones para la promoción y prevención de la </a:t>
            </a:r>
            <a:r>
              <a:rPr lang="es-MX" sz="2400" dirty="0" smtClean="0"/>
              <a:t>salud, en las que participan </a:t>
            </a:r>
            <a:r>
              <a:rPr lang="es-MX" sz="2400" b="1" dirty="0" smtClean="0"/>
              <a:t>todas las dependencias del Gobierno Municipal</a:t>
            </a:r>
            <a:r>
              <a:rPr lang="es-MX" sz="2400" dirty="0" smtClean="0"/>
              <a:t>, </a:t>
            </a:r>
            <a:r>
              <a:rPr lang="es-MX" sz="2400" dirty="0"/>
              <a:t>transformando </a:t>
            </a:r>
            <a:r>
              <a:rPr lang="es-MX" sz="2400" dirty="0" smtClean="0"/>
              <a:t>positivamente la calidad de vida de los regiomontanos teniendo como base </a:t>
            </a:r>
            <a:r>
              <a:rPr lang="es-MX" sz="2400" dirty="0"/>
              <a:t>las </a:t>
            </a:r>
            <a:r>
              <a:rPr lang="es-MX" sz="2400" i="1" u="sng" dirty="0"/>
              <a:t>D</a:t>
            </a:r>
            <a:r>
              <a:rPr lang="es-MX" sz="2400" i="1" u="sng" dirty="0" smtClean="0"/>
              <a:t>eterminantes </a:t>
            </a:r>
            <a:r>
              <a:rPr lang="es-MX" sz="2400" i="1" u="sng" dirty="0"/>
              <a:t>S</a:t>
            </a:r>
            <a:r>
              <a:rPr lang="es-MX" sz="2400" i="1" u="sng" dirty="0" smtClean="0"/>
              <a:t>ociales </a:t>
            </a:r>
            <a:r>
              <a:rPr lang="es-MX" sz="2400" i="1" u="sng" dirty="0"/>
              <a:t>de la </a:t>
            </a:r>
            <a:r>
              <a:rPr lang="es-MX" sz="2400" i="1" u="sng" dirty="0" smtClean="0"/>
              <a:t>Salud</a:t>
            </a:r>
            <a:r>
              <a:rPr lang="es-MX" sz="2400" i="1" u="sng" dirty="0"/>
              <a:t>.</a:t>
            </a:r>
          </a:p>
          <a:p>
            <a:pPr marL="0" indent="0" algn="just">
              <a:spcAft>
                <a:spcPts val="0"/>
              </a:spcAft>
              <a:buNone/>
            </a:pPr>
            <a:endParaRPr lang="es-ES_tradnl" sz="2400" spc="-150" dirty="0" smtClean="0">
              <a:solidFill>
                <a:schemeClr val="accent3">
                  <a:lumMod val="75000"/>
                </a:schemeClr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4" y="3860987"/>
            <a:ext cx="3996017" cy="2997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29800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ES_tradnl" sz="3200" dirty="0" smtClean="0"/>
              <a:t>ALIANZAS</a:t>
            </a:r>
            <a:endParaRPr lang="es-ES_tradnl" sz="32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94651" y="1166380"/>
            <a:ext cx="7533860" cy="2376919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es-MX" sz="2400" dirty="0"/>
              <a:t>Como parte fundamental de este programa es la alianza </a:t>
            </a:r>
            <a:r>
              <a:rPr lang="es-MX" sz="2400" dirty="0" smtClean="0"/>
              <a:t>    del </a:t>
            </a:r>
            <a:r>
              <a:rPr lang="es-MX" sz="2400" dirty="0"/>
              <a:t>programa con instituciones educativas como lo son UANL, UDEM, </a:t>
            </a:r>
            <a:r>
              <a:rPr lang="es-MX" sz="2400" dirty="0" err="1"/>
              <a:t>UdeM</a:t>
            </a:r>
            <a:r>
              <a:rPr lang="es-MX" sz="2400" dirty="0"/>
              <a:t>, ITESM además de Instituciones de la Iniciativa </a:t>
            </a:r>
            <a:r>
              <a:rPr lang="es-MX" sz="2400" dirty="0" smtClean="0"/>
              <a:t>Privada y Organizaciones de la Sociedad Civil, entre otras, </a:t>
            </a:r>
            <a:r>
              <a:rPr lang="es-MX" sz="2400" dirty="0"/>
              <a:t>apoyando en la organización de brigadas médicas y capacitación a la comunidad sobre entornos saludables, así como también en la generación del diagnóstico situacional.</a:t>
            </a:r>
          </a:p>
          <a:p>
            <a:pPr marL="0" indent="0" algn="just">
              <a:spcAft>
                <a:spcPts val="0"/>
              </a:spcAft>
              <a:buNone/>
            </a:pPr>
            <a:endParaRPr lang="es-ES_tradnl" sz="2400" spc="-150" dirty="0" smtClean="0">
              <a:solidFill>
                <a:schemeClr val="accent3">
                  <a:lumMod val="75000"/>
                </a:schemeClr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9" y="4026764"/>
            <a:ext cx="4029075" cy="3021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993405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ES_tradnl" sz="3200" dirty="0" smtClean="0"/>
              <a:t>Médico de Barrio</a:t>
            </a:r>
            <a:endParaRPr lang="es-ES_tradnl" sz="32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94651" y="1166380"/>
            <a:ext cx="7533860" cy="2376919"/>
          </a:xfrm>
        </p:spPr>
        <p:txBody>
          <a:bodyPr anchor="t">
            <a:no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El estudio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diagnóstico 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situacional recopila datos importantes sobre las determinantes sociales de salud, como por ejemplo:</a:t>
            </a:r>
          </a:p>
          <a:p>
            <a:pPr marL="0" indent="0" algn="just">
              <a:spcAft>
                <a:spcPts val="0"/>
              </a:spcAft>
              <a:buNone/>
            </a:pPr>
            <a:endParaRPr lang="es-ES_tradnl" sz="2400" spc="-150" dirty="0">
              <a:solidFill>
                <a:schemeClr val="bg2">
                  <a:lumMod val="10000"/>
                </a:schemeClr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just"/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Datos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Socioeconómicos de las Familias</a:t>
            </a:r>
            <a:endParaRPr lang="es-ES_tradnl" sz="2400" spc="-150" dirty="0" smtClean="0">
              <a:solidFill>
                <a:schemeClr val="bg2">
                  <a:lumMod val="10000"/>
                </a:schemeClr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just"/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Características de la Vivienda ( piso, paredes y techo)</a:t>
            </a:r>
          </a:p>
          <a:p>
            <a:pPr algn="just"/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Servicio de Agua Potable</a:t>
            </a:r>
          </a:p>
          <a:p>
            <a:pPr algn="just"/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Servicio de Drenaje</a:t>
            </a:r>
          </a:p>
          <a:p>
            <a:pPr algn="just"/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Eliminación de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Basura</a:t>
            </a:r>
          </a:p>
          <a:p>
            <a:pPr algn="just"/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Entre otros</a:t>
            </a:r>
            <a:endParaRPr lang="es-ES_tradnl" sz="2400" spc="-150" dirty="0" smtClean="0">
              <a:solidFill>
                <a:schemeClr val="bg2">
                  <a:lumMod val="10000"/>
                </a:schemeClr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es-ES_tradnl" sz="2400" spc="-150" dirty="0" smtClean="0">
              <a:solidFill>
                <a:schemeClr val="accent3">
                  <a:lumMod val="75000"/>
                </a:schemeClr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6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0" y="3431979"/>
            <a:ext cx="3913481" cy="289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5225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ES_tradnl" sz="3200" dirty="0" smtClean="0"/>
              <a:t>Médico de Barrio</a:t>
            </a:r>
            <a:endParaRPr lang="es-ES_tradnl" sz="32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94651" y="1280680"/>
            <a:ext cx="7533860" cy="2376919"/>
          </a:xfrm>
        </p:spPr>
        <p:txBody>
          <a:bodyPr anchor="t">
            <a:no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Un dato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importante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dentro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de este programa es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el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censo de mascotas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en el que se incluye sí están vacunadas contra la rabia  y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esterilizadas.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También como parte del programa Médico de Barrio se lleva a cabo una campaña permanente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de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concientización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sobre la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importancia de ser dueños responsables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además de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brigadas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de esterilización de </a:t>
            </a:r>
            <a:r>
              <a:rPr lang="es-ES_tradnl" sz="2400" spc="-150" dirty="0" smtClean="0">
                <a:solidFill>
                  <a:schemeClr val="bg2">
                    <a:lumMod val="10000"/>
                  </a:schemeClr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las mascotas.</a:t>
            </a:r>
            <a:endParaRPr lang="es-ES_tradnl" sz="2400" spc="-150" dirty="0" smtClean="0">
              <a:solidFill>
                <a:schemeClr val="bg2">
                  <a:lumMod val="10000"/>
                </a:schemeClr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es-ES_tradnl" sz="2400" spc="-150" dirty="0">
              <a:solidFill>
                <a:schemeClr val="accent3">
                  <a:lumMod val="75000"/>
                </a:schemeClr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2" name="AutoShape 2" descr="Mostrando IMG_55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Mostrando IMG_554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81" y="4286250"/>
            <a:ext cx="1773294" cy="2366962"/>
          </a:xfrm>
          <a:prstGeom prst="rect">
            <a:avLst/>
          </a:prstGeom>
        </p:spPr>
      </p:pic>
      <p:pic>
        <p:nvPicPr>
          <p:cNvPr id="7" name="Picture 2" descr="http://clinicaveterinariazamudio.com/blog/wp-content/uploads/2015/06/cat-and-dog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35061" y="4547903"/>
            <a:ext cx="2949319" cy="1843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33463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3994</TotalTime>
  <Words>943</Words>
  <Application>Microsoft Office PowerPoint</Application>
  <PresentationFormat>On-screen Show (4:3)</PresentationFormat>
  <Paragraphs>108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Tema de Office</vt:lpstr>
      <vt:lpstr>Hoja de cálculo</vt:lpstr>
      <vt:lpstr>PowerPoint Presentation</vt:lpstr>
      <vt:lpstr>PowerPoint Presentation</vt:lpstr>
      <vt:lpstr>MÉDICO DE BARRIO</vt:lpstr>
      <vt:lpstr>MÉDICO DE BARRIO</vt:lpstr>
      <vt:lpstr>METODOLOGÍA:</vt:lpstr>
      <vt:lpstr>METODOLOGÍA:</vt:lpstr>
      <vt:lpstr>ALIANZAS</vt:lpstr>
      <vt:lpstr>Médico de Barrio</vt:lpstr>
      <vt:lpstr>Médico de Barrio</vt:lpstr>
      <vt:lpstr>MÉDICO DE BARRIO</vt:lpstr>
      <vt:lpstr>Acciones de Promoción de la Salud  y Prevención del Sobrepeso, Obesidad y Diabetes.</vt:lpstr>
      <vt:lpstr>Acciones de Promoción de la Salud  y Prevención del Sobrepeso, Obesidad y Diabetes.</vt:lpstr>
      <vt:lpstr>Prevención de Dengue, Chikungunya y Zika</vt:lpstr>
      <vt:lpstr>Seguridad Vial</vt:lpstr>
      <vt:lpstr>Acciones de Prevención de Adicciones</vt:lpstr>
      <vt:lpstr>Igualdad de Género en Salud</vt:lpstr>
      <vt:lpstr>Cambio Climático y Salud</vt:lpstr>
      <vt:lpstr>Campaña de Donación de Sangre</vt:lpstr>
      <vt:lpstr>Programa VIH/Sida- ITS</vt:lpstr>
      <vt:lpstr>Acciones de Promoción y Prevención de Cáncer en la Mujer</vt:lpstr>
      <vt:lpstr>AVANCES DEL PROGRAMA</vt:lpstr>
      <vt:lpstr>AVANCES DEL PROGRAMA</vt:lpstr>
      <vt:lpstr>PowerPoint Presentation</vt:lpstr>
    </vt:vector>
  </TitlesOfParts>
  <Company>Municipio de Monterrey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Valdés</dc:creator>
  <cp:lastModifiedBy>ITESM</cp:lastModifiedBy>
  <cp:revision>148</cp:revision>
  <cp:lastPrinted>2015-12-11T19:37:24Z</cp:lastPrinted>
  <dcterms:created xsi:type="dcterms:W3CDTF">2015-12-04T16:14:16Z</dcterms:created>
  <dcterms:modified xsi:type="dcterms:W3CDTF">2016-12-04T07:30:48Z</dcterms:modified>
</cp:coreProperties>
</file>